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57" r:id="rId2"/>
    <p:sldId id="263" r:id="rId3"/>
    <p:sldId id="260" r:id="rId4"/>
    <p:sldId id="261" r:id="rId5"/>
    <p:sldId id="262" r:id="rId6"/>
    <p:sldId id="264" r:id="rId7"/>
    <p:sldId id="265" r:id="rId8"/>
    <p:sldId id="266" r:id="rId9"/>
  </p:sldIdLst>
  <p:sldSz cx="6858000" cy="9144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00"/>
    <a:srgbClr val="ED9900"/>
    <a:srgbClr val="AA8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71"/>
    <p:restoredTop sz="96186"/>
  </p:normalViewPr>
  <p:slideViewPr>
    <p:cSldViewPr snapToGrid="0" showGuides="1">
      <p:cViewPr varScale="1">
        <p:scale>
          <a:sx n="79" d="100"/>
          <a:sy n="79" d="100"/>
        </p:scale>
        <p:origin x="3136" y="496"/>
      </p:cViewPr>
      <p:guideLst>
        <p:guide orient="horz" pos="285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B3E1-2935-244A-B069-5340AE19751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C49DB-04EE-054A-BD5C-90E0B517C6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17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34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32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54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774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935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49DB-04EE-054A-BD5C-90E0B517C6A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55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80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48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1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3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76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82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20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78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22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1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82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1273B-8B7E-CF47-8A1B-01E483E8F8FD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9CD121-3734-FC40-9AAC-A23E3BB00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7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image" Target="../media/image16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18.png"/><Relationship Id="rId15" Type="http://schemas.openxmlformats.org/officeDocument/2006/relationships/image" Target="../media/image22.jpe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jpeg"/><Relationship Id="rId18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microsoft.com/office/2007/relationships/hdphoto" Target="../media/hdphoto16.wdp"/><Relationship Id="rId12" Type="http://schemas.openxmlformats.org/officeDocument/2006/relationships/image" Target="../media/image35.jpeg"/><Relationship Id="rId17" Type="http://schemas.microsoft.com/office/2007/relationships/hdphoto" Target="../media/hdphoto1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microsoft.com/office/2007/relationships/hdphoto" Target="../media/hdphoto15.wdp"/><Relationship Id="rId15" Type="http://schemas.microsoft.com/office/2007/relationships/hdphoto" Target="../media/hdphoto17.wdp"/><Relationship Id="rId10" Type="http://schemas.openxmlformats.org/officeDocument/2006/relationships/image" Target="../media/image33.jpe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38F5DD1-C66E-A7C5-A7CA-FA50255744ED}"/>
              </a:ext>
            </a:extLst>
          </p:cNvPr>
          <p:cNvSpPr/>
          <p:nvPr/>
        </p:nvSpPr>
        <p:spPr>
          <a:xfrm>
            <a:off x="1" y="0"/>
            <a:ext cx="6858000" cy="29286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Vista de cima de campo e montanhas&#10;&#10;O conteúdo gerado por IA pode estar incorreto.">
            <a:extLst>
              <a:ext uri="{FF2B5EF4-FFF2-40B4-BE49-F238E27FC236}">
                <a16:creationId xmlns:a16="http://schemas.microsoft.com/office/drawing/2014/main" id="{43E77B1C-835C-EB7A-5930-EF7B3D16B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92775" l="3257" r="97711">
                        <a14:foregroundMark x1="5986" y1="39884" x2="8363" y2="90173"/>
                        <a14:foregroundMark x1="8363" y1="90173" x2="42254" y2="91040"/>
                        <a14:foregroundMark x1="42254" y1="91040" x2="75968" y2="88873"/>
                        <a14:foregroundMark x1="75968" y1="88873" x2="83979" y2="89451"/>
                        <a14:foregroundMark x1="83979" y1="89451" x2="91373" y2="77601"/>
                        <a14:foregroundMark x1="91373" y1="77601" x2="93134" y2="41329"/>
                        <a14:foregroundMark x1="96919" y1="36705" x2="95246" y2="91763"/>
                        <a14:foregroundMark x1="95246" y1="91763" x2="11796" y2="96965"/>
                        <a14:foregroundMark x1="11796" y1="96965" x2="4665" y2="92775"/>
                        <a14:foregroundMark x1="4665" y1="92775" x2="3345" y2="40173"/>
                        <a14:foregroundMark x1="2817" y1="94942" x2="11356" y2="95665"/>
                        <a14:foregroundMark x1="11356" y1="95665" x2="20423" y2="94653"/>
                        <a14:foregroundMark x1="20423" y1="94653" x2="82130" y2="98410"/>
                        <a14:foregroundMark x1="82130" y1="98410" x2="90581" y2="97399"/>
                        <a14:foregroundMark x1="90581" y1="97399" x2="97975" y2="92197"/>
                        <a14:foregroundMark x1="97975" y1="92197" x2="97711" y2="36561"/>
                        <a14:foregroundMark x1="97711" y1="36561" x2="84067" y2="35549"/>
                      </a14:backgroundRemoval>
                    </a14:imgEffect>
                  </a14:imgLayer>
                </a14:imgProps>
              </a:ext>
            </a:extLst>
          </a:blip>
          <a:srcRect r="16369"/>
          <a:stretch>
            <a:fillRect/>
          </a:stretch>
        </p:blipFill>
        <p:spPr>
          <a:xfrm>
            <a:off x="1" y="131892"/>
            <a:ext cx="6857999" cy="49952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689D133-DC13-656B-744C-202F55B859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0"/>
          <a:stretch>
            <a:fillRect/>
          </a:stretch>
        </p:blipFill>
        <p:spPr>
          <a:xfrm>
            <a:off x="0" y="4911132"/>
            <a:ext cx="6878410" cy="42328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CB785A-C219-E3B9-0882-133DB0E78729}"/>
              </a:ext>
            </a:extLst>
          </p:cNvPr>
          <p:cNvSpPr txBox="1"/>
          <p:nvPr/>
        </p:nvSpPr>
        <p:spPr>
          <a:xfrm>
            <a:off x="295776" y="170123"/>
            <a:ext cx="25410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spc="300" dirty="0">
                <a:solidFill>
                  <a:schemeClr val="bg1"/>
                </a:solidFill>
                <a:latin typeface="DIN Condensed" pitchFamily="2" charset="0"/>
              </a:rPr>
              <a:t>CUNHA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6E1FB2-B9BF-E198-4CB3-F225C861BD2C}"/>
              </a:ext>
            </a:extLst>
          </p:cNvPr>
          <p:cNvSpPr txBox="1"/>
          <p:nvPr/>
        </p:nvSpPr>
        <p:spPr>
          <a:xfrm>
            <a:off x="411511" y="1307956"/>
            <a:ext cx="4554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spc="300" dirty="0">
                <a:solidFill>
                  <a:schemeClr val="bg1"/>
                </a:solidFill>
                <a:latin typeface="Eurostile" panose="020B0504020202050204" pitchFamily="34" charset="77"/>
              </a:rPr>
              <a:t>A SENSAÇÃO DE ESTAR MAIS PERTO DO CÉU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4F9261B-E97A-EEB7-95E3-7CE409543ECF}"/>
              </a:ext>
            </a:extLst>
          </p:cNvPr>
          <p:cNvSpPr txBox="1"/>
          <p:nvPr/>
        </p:nvSpPr>
        <p:spPr>
          <a:xfrm>
            <a:off x="0" y="8061215"/>
            <a:ext cx="682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Berlin Sans FB" panose="020E0602020502020306" pitchFamily="34" charset="77"/>
              </a:rPr>
              <a:t>Veja a seguir o que te espera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latin typeface="Berlin Sans FB" panose="020E0602020502020306" pitchFamily="34" charset="77"/>
              </a:rPr>
              <a:t>nesta viagem cheia de sensações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5526C2B-2321-917C-AE40-CE30C7FAA034}"/>
              </a:ext>
            </a:extLst>
          </p:cNvPr>
          <p:cNvSpPr txBox="1"/>
          <p:nvPr/>
        </p:nvSpPr>
        <p:spPr>
          <a:xfrm>
            <a:off x="2956883" y="609896"/>
            <a:ext cx="3052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spc="300" dirty="0">
                <a:solidFill>
                  <a:srgbClr val="FFFF00"/>
                </a:solidFill>
                <a:latin typeface="Eurostile" panose="020B0504020202050204" pitchFamily="34" charset="77"/>
              </a:rPr>
              <a:t>15 a 17 de MAIO 2026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F6859E7-BDBB-0DEB-C2C8-D84D648F87DE}"/>
              </a:ext>
            </a:extLst>
          </p:cNvPr>
          <p:cNvSpPr txBox="1"/>
          <p:nvPr/>
        </p:nvSpPr>
        <p:spPr>
          <a:xfrm>
            <a:off x="16329" y="6135062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Avenir Next Medium" panose="020B0503020202020204" pitchFamily="34" charset="0"/>
              </a:rPr>
              <a:t>A OPORTUNIDADE DE TRANSCENDER </a:t>
            </a:r>
          </a:p>
          <a:p>
            <a:pPr algn="ctr"/>
            <a:r>
              <a:rPr lang="pt-BR" b="1" dirty="0">
                <a:solidFill>
                  <a:srgbClr val="FFFF00"/>
                </a:solidFill>
                <a:latin typeface="Avenir Next Medium" panose="020B0503020202020204" pitchFamily="34" charset="0"/>
              </a:rPr>
              <a:t>  </a:t>
            </a:r>
          </a:p>
          <a:p>
            <a:pPr algn="ctr"/>
            <a:r>
              <a:rPr lang="pt-BR" b="1" dirty="0">
                <a:solidFill>
                  <a:srgbClr val="FFFF00"/>
                </a:solidFill>
                <a:latin typeface="Avenir Next Medium" panose="020B0503020202020204" pitchFamily="34" charset="0"/>
              </a:rPr>
              <a:t>SEUS SENTIDOS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E55C36-240C-5573-D576-D00BF4978463}"/>
              </a:ext>
            </a:extLst>
          </p:cNvPr>
          <p:cNvSpPr txBox="1"/>
          <p:nvPr/>
        </p:nvSpPr>
        <p:spPr>
          <a:xfrm>
            <a:off x="152535" y="5467646"/>
            <a:ext cx="658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Avenir Next Medium" panose="020B0503020202020204" pitchFamily="34" charset="0"/>
              </a:rPr>
              <a:t>PARA DESFRUTAR UMA NOVA PERSPECTIVA EM VIAGENS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0A97F66-4D55-715C-C7BF-B66D2EDA4472}"/>
              </a:ext>
            </a:extLst>
          </p:cNvPr>
          <p:cNvSpPr txBox="1"/>
          <p:nvPr/>
        </p:nvSpPr>
        <p:spPr>
          <a:xfrm>
            <a:off x="152535" y="4928982"/>
            <a:ext cx="658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Avenir Next Medium" panose="020B0503020202020204" pitchFamily="34" charset="0"/>
              </a:rPr>
              <a:t>UMA EXPERIÊNCIA SENSORIAL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746837FA-00CD-DCD5-8FBF-641BBC526C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lanta com flores roxas&#10;&#10;O conteúdo gerado por IA pode estar incorreto.">
            <a:extLst>
              <a:ext uri="{FF2B5EF4-FFF2-40B4-BE49-F238E27FC236}">
                <a16:creationId xmlns:a16="http://schemas.microsoft.com/office/drawing/2014/main" id="{B1C2F7B0-7DAD-4EFB-D3FD-813BA40B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" y="0"/>
            <a:ext cx="6857999" cy="9144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268B028-A2BD-544D-5169-97B2A9995D8E}"/>
              </a:ext>
            </a:extLst>
          </p:cNvPr>
          <p:cNvSpPr txBox="1"/>
          <p:nvPr/>
        </p:nvSpPr>
        <p:spPr>
          <a:xfrm>
            <a:off x="-3262" y="424061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badi" panose="020B0604020104020204" pitchFamily="34" charset="77"/>
              </a:rPr>
              <a:t>A programação da sua nova viagem!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9E0B0B1-771D-9821-FEEC-7492028AB7FD}"/>
              </a:ext>
            </a:extLst>
          </p:cNvPr>
          <p:cNvSpPr txBox="1"/>
          <p:nvPr/>
        </p:nvSpPr>
        <p:spPr>
          <a:xfrm>
            <a:off x="790943" y="1002082"/>
            <a:ext cx="569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Recepção em locais diferentes para facilitar o acesso à viagem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3EFE789-1E06-AB6C-B4F3-84C41764990D}"/>
              </a:ext>
            </a:extLst>
          </p:cNvPr>
          <p:cNvSpPr txBox="1"/>
          <p:nvPr/>
        </p:nvSpPr>
        <p:spPr>
          <a:xfrm>
            <a:off x="790943" y="1668689"/>
            <a:ext cx="569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Transporte incluído em todas as atividades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7FBE2F-63D7-F668-E5E2-6485EFBAE90D}"/>
              </a:ext>
            </a:extLst>
          </p:cNvPr>
          <p:cNvSpPr txBox="1"/>
          <p:nvPr/>
        </p:nvSpPr>
        <p:spPr>
          <a:xfrm>
            <a:off x="790943" y="2335296"/>
            <a:ext cx="569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Hospedagem em uma das melhores pousadas de Cunha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B09F8D-3C97-9B2B-E4B7-BC6266E96148}"/>
              </a:ext>
            </a:extLst>
          </p:cNvPr>
          <p:cNvSpPr txBox="1"/>
          <p:nvPr/>
        </p:nvSpPr>
        <p:spPr>
          <a:xfrm>
            <a:off x="790943" y="3001903"/>
            <a:ext cx="569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Refeições inclusas: café da manhã e almoço (exceto bebidas)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5887BCB-9E9F-DB3B-FFBB-E3C0CB78175F}"/>
              </a:ext>
            </a:extLst>
          </p:cNvPr>
          <p:cNvSpPr txBox="1"/>
          <p:nvPr/>
        </p:nvSpPr>
        <p:spPr>
          <a:xfrm>
            <a:off x="790943" y="3668508"/>
            <a:ext cx="569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Todos os passeios estão descritos abaixo: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75C895D-83DC-BAC1-3CA6-F3A246CAF4F1}"/>
              </a:ext>
            </a:extLst>
          </p:cNvPr>
          <p:cNvSpPr txBox="1"/>
          <p:nvPr/>
        </p:nvSpPr>
        <p:spPr>
          <a:xfrm>
            <a:off x="790943" y="4042292"/>
            <a:ext cx="5875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rgbClr val="FFFF00"/>
                </a:solidFill>
              </a:rPr>
              <a:t>Dia 1 – Sexta-feira | Chegada em Cunha Visita à Casa do Artesão  e Rua dos Ateliês/ Almoço no Restaurante Empório Serrano / Check-in na Pousada Vila de Cunha / Visitação ao Lavandário / Retorno à pousada após o pôr do sol  / Noite livre com sugestões de restaurantes charmosos.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1B0860-5FDA-D811-0231-C71595ECF5CA}"/>
              </a:ext>
            </a:extLst>
          </p:cNvPr>
          <p:cNvSpPr txBox="1"/>
          <p:nvPr/>
        </p:nvSpPr>
        <p:spPr>
          <a:xfrm>
            <a:off x="790943" y="5061605"/>
            <a:ext cx="5875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</a:defRPr>
            </a:lvl1pPr>
          </a:lstStyle>
          <a:p>
            <a:pPr algn="just"/>
            <a:r>
              <a:rPr lang="pt-BR" sz="1300" dirty="0">
                <a:solidFill>
                  <a:srgbClr val="FFFF00"/>
                </a:solidFill>
              </a:rPr>
              <a:t>Dia 2 – Sábado | Café da manhã na pousada / Passeio pelo Centro Histórico de Cunha / Paróquia Nossa Senhora da Conceição + Mercado Municipal / Visita e almoço no Olival / Queijaria Artesanal / Visita ao Ateliê </a:t>
            </a:r>
            <a:r>
              <a:rPr lang="pt-BR" sz="1300" dirty="0" err="1">
                <a:solidFill>
                  <a:srgbClr val="FFFF00"/>
                </a:solidFill>
              </a:rPr>
              <a:t>Suenaga</a:t>
            </a:r>
            <a:r>
              <a:rPr lang="pt-BR" sz="1300" dirty="0">
                <a:solidFill>
                  <a:srgbClr val="FFFF00"/>
                </a:solidFill>
              </a:rPr>
              <a:t> &amp; Jardineiro / Retorno à pousada / Noite livre.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367D22A-5D98-E03C-83FF-F5CF3BAF3BD0}"/>
              </a:ext>
            </a:extLst>
          </p:cNvPr>
          <p:cNvSpPr txBox="1"/>
          <p:nvPr/>
        </p:nvSpPr>
        <p:spPr>
          <a:xfrm>
            <a:off x="790943" y="6080917"/>
            <a:ext cx="57815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/>
                </a:solidFill>
              </a:defRPr>
            </a:lvl1pPr>
          </a:lstStyle>
          <a:p>
            <a:pPr algn="just"/>
            <a:r>
              <a:rPr lang="pt-BR" sz="1300" dirty="0">
                <a:solidFill>
                  <a:srgbClr val="FFFF00"/>
                </a:solidFill>
              </a:rPr>
              <a:t>Dia 3 – Domingo |  Café da manhã na pousada / Check-out / Visita à Fazenda Aracatu - Workshop sobre pinhão, aula e receitas com pinhão e sobre o sorvete feito com o leite da vaca Jersey. E claro, poderemos provar tudo isso + as delícias do local / Retorno para São Paulo aos mesmos locais da partida.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C21DB8BE-37F8-243C-6EAE-6B1513F6EE4D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2</a:t>
            </a:r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949D831C-222F-D9FE-38B2-645E2BBE85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pic>
        <p:nvPicPr>
          <p:cNvPr id="25" name="Imagem 24" descr="Uma imagem contendo no interior, mesa, objeto, bolo&#10;&#10;O conteúdo gerado por IA pode estar incorreto.">
            <a:extLst>
              <a:ext uri="{FF2B5EF4-FFF2-40B4-BE49-F238E27FC236}">
                <a16:creationId xmlns:a16="http://schemas.microsoft.com/office/drawing/2014/main" id="{7E6C36EA-6B57-3C0E-8C7C-07D7F5E3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334" y="7308274"/>
            <a:ext cx="1280344" cy="17071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9" name="Imagem 28" descr="Bolo com cobertura de entrada de estabelecimento&#10;&#10;O conteúdo gerado por IA pode estar incorreto.">
            <a:extLst>
              <a:ext uri="{FF2B5EF4-FFF2-40B4-BE49-F238E27FC236}">
                <a16:creationId xmlns:a16="http://schemas.microsoft.com/office/drawing/2014/main" id="{17F0F469-6A5D-36D0-CC5D-0AF3C3A3C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37" y="7308273"/>
            <a:ext cx="1280344" cy="17071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1" name="Imagem 30" descr="Mulher sentada em poltrona azul&#10;&#10;O conteúdo gerado por IA pode estar incorreto.">
            <a:extLst>
              <a:ext uri="{FF2B5EF4-FFF2-40B4-BE49-F238E27FC236}">
                <a16:creationId xmlns:a16="http://schemas.microsoft.com/office/drawing/2014/main" id="{34BA97F2-EF18-91AD-1834-5557578B7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823" y="7317076"/>
            <a:ext cx="970884" cy="16983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Imagem 14" descr="Xícara com bebida em cima da mesa&#10;&#10;O conteúdo gerado por IA pode estar incorreto.">
            <a:extLst>
              <a:ext uri="{FF2B5EF4-FFF2-40B4-BE49-F238E27FC236}">
                <a16:creationId xmlns:a16="http://schemas.microsoft.com/office/drawing/2014/main" id="{FDA3A0B1-1861-D4EE-BC8F-E7177EF9A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3849" y="7308274"/>
            <a:ext cx="1280343" cy="17071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Espaço Reservado para Conteúdo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712E0B01-E7FF-AF79-FE05-A2A6BA3CF2E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333" r="89778">
                        <a14:foregroundMark x1="55114" y1="54301" x2="56000" y2="54301"/>
                        <a14:foregroundMark x1="49963" y1="50852" x2="49778" y2="50538"/>
                        <a14:foregroundMark x1="75556" y1="48387" x2="75556" y2="48387"/>
                        <a14:foregroundMark x1="34222" y1="50538" x2="34222" y2="50538"/>
                        <a14:foregroundMark x1="50666" y1="50538" x2="49846" y2="50786"/>
                        <a14:foregroundMark x1="57778" y1="48387" x2="50666" y2="50538"/>
                        <a14:foregroundMark x1="44444" y1="55376" x2="44444" y2="55376"/>
                        <a14:backgroundMark x1="48889" y1="50538" x2="48889" y2="50538"/>
                        <a14:backgroundMark x1="48444" y1="50000" x2="46667" y2="54301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5227" y="2667964"/>
            <a:ext cx="1207069" cy="994165"/>
          </a:xfrm>
          <a:prstGeom prst="rect">
            <a:avLst/>
          </a:prstGeom>
        </p:spPr>
      </p:pic>
      <p:pic>
        <p:nvPicPr>
          <p:cNvPr id="21" name="Espaço Reservado para Conteúdo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E9B70C8F-F249-3348-C797-677C7213D2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968" l="9333" r="89778">
                        <a14:foregroundMark x1="53778" y1="20645" x2="55111" y2="77419"/>
                        <a14:foregroundMark x1="55111" y1="77419" x2="53778" y2="80645"/>
                        <a14:foregroundMark x1="35111" y1="59355" x2="58667" y2="56774"/>
                        <a14:foregroundMark x1="66667" y1="45161" x2="77333" y2="46452"/>
                        <a14:foregroundMark x1="61778" y1="72258" x2="73778" y2="7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3963" y="3578379"/>
            <a:ext cx="900399" cy="619578"/>
          </a:xfrm>
          <a:prstGeom prst="rect">
            <a:avLst/>
          </a:prstGeom>
        </p:spPr>
      </p:pic>
      <p:pic>
        <p:nvPicPr>
          <p:cNvPr id="22" name="Picture 2" descr="modelo de design de ícone de ônibus 7345743 Vetor no Vecteezy">
            <a:extLst>
              <a:ext uri="{FF2B5EF4-FFF2-40B4-BE49-F238E27FC236}">
                <a16:creationId xmlns:a16="http://schemas.microsoft.com/office/drawing/2014/main" id="{36794CE4-EF97-AD79-FF04-5943DC32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6" y="1490864"/>
            <a:ext cx="864157" cy="86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4F6C584-13D7-460D-4970-A2F5A761AF56}"/>
              </a:ext>
            </a:extLst>
          </p:cNvPr>
          <p:cNvGrpSpPr/>
          <p:nvPr/>
        </p:nvGrpSpPr>
        <p:grpSpPr>
          <a:xfrm>
            <a:off x="127176" y="879435"/>
            <a:ext cx="525695" cy="524576"/>
            <a:chOff x="-3691291" y="1993995"/>
            <a:chExt cx="2857500" cy="2871426"/>
          </a:xfrm>
        </p:grpSpPr>
        <p:pic>
          <p:nvPicPr>
            <p:cNvPr id="26" name="Picture 4" descr="Recepção - ícones de viagem grátis">
              <a:extLst>
                <a:ext uri="{FF2B5EF4-FFF2-40B4-BE49-F238E27FC236}">
                  <a16:creationId xmlns:a16="http://schemas.microsoft.com/office/drawing/2014/main" id="{E4071CE6-5D45-AB98-CC9D-8E1A63FD1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889" b="92000" l="7556" r="89778">
                          <a14:foregroundMark x1="21778" y1="35556" x2="33333" y2="37778"/>
                          <a14:foregroundMark x1="28000" y1="15111" x2="33778" y2="15111"/>
                          <a14:foregroundMark x1="7556" y1="51556" x2="7556" y2="51556"/>
                          <a14:foregroundMark x1="48444" y1="85778" x2="47556" y2="92444"/>
                          <a14:foregroundMark x1="79556" y1="4889" x2="79111" y2="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1291" y="2007921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381971-23B0-2724-2BC0-FA523F161475}"/>
                </a:ext>
              </a:extLst>
            </p:cNvPr>
            <p:cNvSpPr/>
            <p:nvPr/>
          </p:nvSpPr>
          <p:spPr>
            <a:xfrm>
              <a:off x="-1670872" y="1993995"/>
              <a:ext cx="487529" cy="4589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8" name="Picture 4" descr="Design PNG E SVG De Ícone De Hospedagem Em Cama Sinal De ...">
            <a:extLst>
              <a:ext uri="{FF2B5EF4-FFF2-40B4-BE49-F238E27FC236}">
                <a16:creationId xmlns:a16="http://schemas.microsoft.com/office/drawing/2014/main" id="{BECFF3C4-FC33-23A7-4163-4452CA552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4" b="89474" l="6429" r="90000">
                        <a14:foregroundMark x1="6429" y1="42105" x2="8571" y2="48872"/>
                        <a14:foregroundMark x1="54286" y1="49624" x2="54286" y2="49624"/>
                        <a14:foregroundMark x1="55000" y1="49624" x2="20000" y2="48872"/>
                        <a14:foregroundMark x1="40714" y1="36842" x2="27143" y2="38346"/>
                        <a14:foregroundMark x1="49286" y1="35338" x2="30714" y2="35338"/>
                        <a14:foregroundMark x1="45000" y1="41353" x2="34286" y2="41353"/>
                        <a14:foregroundMark x1="25000" y1="56391" x2="41429" y2="55639"/>
                        <a14:foregroundMark x1="41429" y1="55639" x2="54286" y2="57895"/>
                        <a14:foregroundMark x1="60000" y1="63158" x2="57143" y2="63910"/>
                        <a14:foregroundMark x1="17857" y1="61654" x2="22857" y2="62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" y="2253063"/>
            <a:ext cx="838902" cy="7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9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D0A2270-A502-AA90-4086-C48D7BA06295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3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BA71DC-6609-BB39-151A-E876E2FF1EA2}"/>
              </a:ext>
            </a:extLst>
          </p:cNvPr>
          <p:cNvSpPr txBox="1"/>
          <p:nvPr/>
        </p:nvSpPr>
        <p:spPr>
          <a:xfrm>
            <a:off x="207696" y="5285150"/>
            <a:ext cx="642170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Cunha: uma experiência que vai surpreender os seus sentidos 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26120A6-C2B1-54F6-8837-48B5F1BC7365}"/>
              </a:ext>
            </a:extLst>
          </p:cNvPr>
          <p:cNvGrpSpPr/>
          <p:nvPr/>
        </p:nvGrpSpPr>
        <p:grpSpPr>
          <a:xfrm>
            <a:off x="254671" y="5724108"/>
            <a:ext cx="1976704" cy="2992569"/>
            <a:chOff x="-2319604" y="5281247"/>
            <a:chExt cx="1976704" cy="2802021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830BD6E-0A8E-84FB-4770-255D283ACA8C}"/>
                </a:ext>
              </a:extLst>
            </p:cNvPr>
            <p:cNvSpPr/>
            <p:nvPr/>
          </p:nvSpPr>
          <p:spPr>
            <a:xfrm>
              <a:off x="-2319604" y="5281247"/>
              <a:ext cx="1976704" cy="2802021"/>
            </a:xfrm>
            <a:prstGeom prst="rect">
              <a:avLst/>
            </a:prstGeom>
            <a:solidFill>
              <a:srgbClr val="ED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D600"/>
                </a:solidFill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EF53840-BA4C-830F-7C7B-C3DED8F914E5}"/>
                </a:ext>
              </a:extLst>
            </p:cNvPr>
            <p:cNvSpPr txBox="1"/>
            <p:nvPr/>
          </p:nvSpPr>
          <p:spPr>
            <a:xfrm>
              <a:off x="-2319604" y="5599986"/>
              <a:ext cx="1938604" cy="213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pt-BR" sz="15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Um roteiro de 3 dias onde você irá conhecer belas paisagens, experiências gastronômicas diferenciadas e um sossego merecido. </a:t>
              </a:r>
            </a:p>
          </p:txBody>
        </p:sp>
        <p:pic>
          <p:nvPicPr>
            <p:cNvPr id="3074" name="Picture 2" descr="Aspas duplas, aspas em inglês Pontuação, aspas duplas, monocromático,  silhueta, Internet png | PNGWing">
              <a:extLst>
                <a:ext uri="{FF2B5EF4-FFF2-40B4-BE49-F238E27FC236}">
                  <a16:creationId xmlns:a16="http://schemas.microsoft.com/office/drawing/2014/main" id="{A2E40FE5-C81B-9AD1-C853-2BC1A0C65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63" b="93299" l="7336" r="89189">
                          <a14:foregroundMark x1="18919" y1="53608" x2="25097" y2="68557"/>
                          <a14:foregroundMark x1="7722" y1="61340" x2="7722" y2="68557"/>
                          <a14:foregroundMark x1="41699" y1="9278" x2="38996" y2="11856"/>
                          <a14:foregroundMark x1="84556" y1="16495" x2="72201" y2="29381"/>
                          <a14:foregroundMark x1="72201" y1="29381" x2="62934" y2="51031"/>
                          <a14:foregroundMark x1="62934" y1="51031" x2="67568" y2="71134"/>
                          <a14:foregroundMark x1="67568" y1="71134" x2="67568" y2="56701"/>
                          <a14:foregroundMark x1="23166" y1="91753" x2="31274" y2="93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6568" y="5365034"/>
              <a:ext cx="312532" cy="234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Aspas duplas, aspas em inglês Pontuação, aspas duplas, monocromático,  silhueta, Internet png | PNGWing">
              <a:extLst>
                <a:ext uri="{FF2B5EF4-FFF2-40B4-BE49-F238E27FC236}">
                  <a16:creationId xmlns:a16="http://schemas.microsoft.com/office/drawing/2014/main" id="{2933452C-BFD7-46E6-C055-2C12322CE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63" b="93299" l="7336" r="89189">
                          <a14:foregroundMark x1="18919" y1="53608" x2="25097" y2="68557"/>
                          <a14:foregroundMark x1="7722" y1="61340" x2="7722" y2="68557"/>
                          <a14:foregroundMark x1="41699" y1="9278" x2="38996" y2="11856"/>
                          <a14:foregroundMark x1="84556" y1="16495" x2="72201" y2="29381"/>
                          <a14:foregroundMark x1="72201" y1="29381" x2="62934" y2="51031"/>
                          <a14:foregroundMark x1="62934" y1="51031" x2="67568" y2="71134"/>
                          <a14:foregroundMark x1="67568" y1="71134" x2="67568" y2="56701"/>
                          <a14:foregroundMark x1="23166" y1="91753" x2="31274" y2="93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1493868" y="7714534"/>
              <a:ext cx="312532" cy="234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83588A-8A4C-0ECF-385B-7A3D37A87E43}"/>
              </a:ext>
            </a:extLst>
          </p:cNvPr>
          <p:cNvSpPr txBox="1"/>
          <p:nvPr/>
        </p:nvSpPr>
        <p:spPr>
          <a:xfrm>
            <a:off x="2326348" y="5654615"/>
            <a:ext cx="4389704" cy="31720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1160"/>
              </a:lnSpc>
            </a:pPr>
            <a:r>
              <a:rPr lang="pt-BR" sz="1050" dirty="0">
                <a:latin typeface="Avenir Next" panose="020B0503020202020204" pitchFamily="34" charset="0"/>
              </a:rPr>
              <a:t>Existem lugares que parecem feitos para emocionar as pessoas – este é o caso de </a:t>
            </a:r>
            <a:r>
              <a:rPr lang="pt-BR" sz="1050" b="1" dirty="0">
                <a:latin typeface="Avenir Next" panose="020B0503020202020204" pitchFamily="34" charset="0"/>
              </a:rPr>
              <a:t>Cunha</a:t>
            </a:r>
            <a:r>
              <a:rPr lang="pt-BR" sz="1050" dirty="0">
                <a:latin typeface="Avenir Next" panose="020B0503020202020204" pitchFamily="34" charset="0"/>
              </a:rPr>
              <a:t>. </a:t>
            </a:r>
          </a:p>
          <a:p>
            <a:pPr algn="just">
              <a:lnSpc>
                <a:spcPts val="1160"/>
              </a:lnSpc>
            </a:pPr>
            <a:endParaRPr lang="pt-BR" sz="1050" dirty="0">
              <a:latin typeface="Avenir Next" panose="020B0503020202020204" pitchFamily="34" charset="0"/>
            </a:endParaRPr>
          </a:p>
          <a:p>
            <a:pPr algn="just">
              <a:lnSpc>
                <a:spcPts val="1160"/>
              </a:lnSpc>
            </a:pPr>
            <a:r>
              <a:rPr lang="pt-BR" sz="1050" dirty="0">
                <a:latin typeface="Avenir Next" panose="020B0503020202020204" pitchFamily="34" charset="0"/>
              </a:rPr>
              <a:t>Ali em meio a Serra do Mar e da Bocaina está uma cidade famosa por seu cenário interiorano e campos de lavanda. A região é conhecida por suas paisagens montanhosas e vistas deslumbrantes, além de pores do sol fantásticos. E faz parte do trecho da Estrada Real que liga Minas Gerais a Paraty. </a:t>
            </a:r>
          </a:p>
          <a:p>
            <a:pPr algn="just">
              <a:lnSpc>
                <a:spcPts val="1160"/>
              </a:lnSpc>
            </a:pPr>
            <a:endParaRPr lang="pt-BR" sz="1050" dirty="0">
              <a:latin typeface="Avenir Next" panose="020B0503020202020204" pitchFamily="34" charset="0"/>
            </a:endParaRPr>
          </a:p>
          <a:p>
            <a:pPr algn="just">
              <a:lnSpc>
                <a:spcPts val="1160"/>
              </a:lnSpc>
            </a:pPr>
            <a:r>
              <a:rPr lang="pt-BR" sz="1050" dirty="0">
                <a:latin typeface="Avenir Next" panose="020B0503020202020204" pitchFamily="34" charset="0"/>
              </a:rPr>
              <a:t>Com clima ameno e atrações peculiares Cunha é um destino que se revela aos poucos e precisa ser percebido com os sentidos aguçados</a:t>
            </a:r>
            <a:r>
              <a:rPr lang="pt-BR" sz="1050" dirty="0">
                <a:solidFill>
                  <a:srgbClr val="FF0000"/>
                </a:solidFill>
                <a:latin typeface="Avenir Next" panose="020B0503020202020204" pitchFamily="34" charset="0"/>
              </a:rPr>
              <a:t>. </a:t>
            </a:r>
          </a:p>
          <a:p>
            <a:pPr algn="just">
              <a:lnSpc>
                <a:spcPts val="1160"/>
              </a:lnSpc>
            </a:pPr>
            <a:endParaRPr lang="pt-BR" sz="1050" dirty="0">
              <a:latin typeface="Avenir Next" panose="020B0503020202020204" pitchFamily="34" charset="0"/>
            </a:endParaRPr>
          </a:p>
          <a:p>
            <a:pPr algn="just">
              <a:lnSpc>
                <a:spcPts val="1160"/>
              </a:lnSpc>
            </a:pPr>
            <a:r>
              <a:rPr lang="pt-BR" sz="1050" b="1" dirty="0">
                <a:latin typeface="Avenir Next" panose="020B0503020202020204" pitchFamily="34" charset="0"/>
              </a:rPr>
              <a:t>Cunha</a:t>
            </a:r>
            <a:r>
              <a:rPr lang="pt-BR" sz="1050" dirty="0">
                <a:latin typeface="Avenir Next" panose="020B0503020202020204" pitchFamily="34" charset="0"/>
              </a:rPr>
              <a:t> tem atrações como o Lavandário e as cerâmicas artísticas produzidas em fornos de altas temperaturas, sendo um dos maiores produtores da América Latina; dessa forma, é considerada a "Capital da Cerâmica”. </a:t>
            </a:r>
          </a:p>
          <a:p>
            <a:pPr algn="just">
              <a:lnSpc>
                <a:spcPts val="1160"/>
              </a:lnSpc>
            </a:pPr>
            <a:endParaRPr lang="pt-BR" sz="1050" dirty="0">
              <a:latin typeface="Avenir Next" panose="020B0503020202020204" pitchFamily="34" charset="0"/>
            </a:endParaRPr>
          </a:p>
          <a:p>
            <a:pPr algn="just">
              <a:lnSpc>
                <a:spcPts val="1160"/>
              </a:lnSpc>
            </a:pPr>
            <a:r>
              <a:rPr lang="pt-BR" sz="1050" dirty="0">
                <a:latin typeface="Avenir Next" panose="020B0503020202020204" pitchFamily="34" charset="0"/>
              </a:rPr>
              <a:t>Há também fazendas que recebem os visitantes para deslumbrá-los com sabores da nossa terra, que satisfazem o apetite e a visão. 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55327DB-E6C1-1C94-52A5-6850C3B19341}"/>
              </a:ext>
            </a:extLst>
          </p:cNvPr>
          <p:cNvSpPr/>
          <p:nvPr/>
        </p:nvSpPr>
        <p:spPr>
          <a:xfrm>
            <a:off x="5469147" y="51759"/>
            <a:ext cx="1246905" cy="8337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Logotipo&#10;&#10;O conteúdo gerado por IA pode estar incorreto.">
            <a:extLst>
              <a:ext uri="{FF2B5EF4-FFF2-40B4-BE49-F238E27FC236}">
                <a16:creationId xmlns:a16="http://schemas.microsoft.com/office/drawing/2014/main" id="{53B8BF92-1FA8-EC13-27BB-C182378653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pic>
        <p:nvPicPr>
          <p:cNvPr id="1028" name="Picture 4" descr="Lindo lugar perfeito pra passar o fim de tarde – Foto de Lavandário, Cunha  - Tripadvisor">
            <a:extLst>
              <a:ext uri="{FF2B5EF4-FFF2-40B4-BE49-F238E27FC236}">
                <a16:creationId xmlns:a16="http://schemas.microsoft.com/office/drawing/2014/main" id="{CE1D53FD-DFA9-6506-A51C-73F060DB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6971"/>
            <a:ext cx="6858000" cy="36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268C3C-717D-090C-0CA7-AA233D43E285}"/>
              </a:ext>
            </a:extLst>
          </p:cNvPr>
          <p:cNvSpPr txBox="1"/>
          <p:nvPr/>
        </p:nvSpPr>
        <p:spPr>
          <a:xfrm>
            <a:off x="1676400" y="427323"/>
            <a:ext cx="3505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spc="-150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Sobre a Experiência</a:t>
            </a:r>
          </a:p>
        </p:txBody>
      </p:sp>
    </p:spTree>
    <p:extLst>
      <p:ext uri="{BB962C8B-B14F-4D97-AF65-F5344CB8AC3E}">
        <p14:creationId xmlns:p14="http://schemas.microsoft.com/office/powerpoint/2010/main" val="379444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Altar de igreja&#10;&#10;O conteúdo gerado por IA pode estar incorreto.">
            <a:extLst>
              <a:ext uri="{FF2B5EF4-FFF2-40B4-BE49-F238E27FC236}">
                <a16:creationId xmlns:a16="http://schemas.microsoft.com/office/drawing/2014/main" id="{4546D8C3-61B7-4CCD-6DEA-08D41A55B7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587912"/>
            <a:ext cx="3171263" cy="177888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2EF549D-DB82-969F-B33F-04D3A5EF04BA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4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7B3C6D5-B61D-3BC2-8D76-7E6C068C82F8}"/>
              </a:ext>
            </a:extLst>
          </p:cNvPr>
          <p:cNvSpPr txBox="1"/>
          <p:nvPr/>
        </p:nvSpPr>
        <p:spPr>
          <a:xfrm>
            <a:off x="3304674" y="458577"/>
            <a:ext cx="3395580" cy="3837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120"/>
              </a:lnSpc>
            </a:pPr>
            <a:endParaRPr lang="pt-BR" sz="1100" dirty="0">
              <a:latin typeface="Avenir Next" panose="020B0503020202020204" pitchFamily="34" charset="0"/>
            </a:endParaRPr>
          </a:p>
          <a:p>
            <a:pPr algn="just">
              <a:lnSpc>
                <a:spcPts val="2120"/>
              </a:lnSpc>
            </a:pPr>
            <a:r>
              <a:rPr lang="pt-BR" sz="1100" b="1" dirty="0">
                <a:latin typeface="Avenir Next" panose="020B0503020202020204" pitchFamily="34" charset="0"/>
              </a:rPr>
              <a:t>Cunha</a:t>
            </a:r>
            <a:r>
              <a:rPr lang="pt-BR" sz="1100" dirty="0">
                <a:latin typeface="Avenir Next" panose="020B0503020202020204" pitchFamily="34" charset="0"/>
              </a:rPr>
              <a:t> é um destino perfeito para quem busca contato com a natureza, arte e cultura, pelo clima acolhedor e pelas suas cerâmicas artesanais. Entre seus principais atrativos estão o Parque Estadual da Serra do Mar, ideal para caminhadas e observação de fauna e flora, além das feiras de artesanato que oferecem peças únicas e incríveis. </a:t>
            </a:r>
          </a:p>
          <a:p>
            <a:pPr algn="just">
              <a:lnSpc>
                <a:spcPts val="2120"/>
              </a:lnSpc>
            </a:pPr>
            <a:endParaRPr lang="pt-BR" sz="1100" b="1" dirty="0">
              <a:latin typeface="Avenir Next" panose="020B0503020202020204" pitchFamily="34" charset="0"/>
            </a:endParaRPr>
          </a:p>
          <a:p>
            <a:pPr algn="just">
              <a:lnSpc>
                <a:spcPts val="2120"/>
              </a:lnSpc>
            </a:pPr>
            <a:r>
              <a:rPr lang="pt-BR" sz="1100" b="1" dirty="0">
                <a:latin typeface="Avenir Next" panose="020B0503020202020204" pitchFamily="34" charset="0"/>
              </a:rPr>
              <a:t>Cunha</a:t>
            </a:r>
            <a:r>
              <a:rPr lang="pt-BR" sz="1100" dirty="0">
                <a:latin typeface="Avenir Next" panose="020B0503020202020204" pitchFamily="34" charset="0"/>
              </a:rPr>
              <a:t> também encantará os visitantes com suas cachoeiras, trilhas e um centro histórico encantador, perfeito para explorar a cultura local. Venha viver uma experiência inesquecível neste refúgio de tranquilidade e beleza natural!</a:t>
            </a:r>
          </a:p>
        </p:txBody>
      </p:sp>
      <p:pic>
        <p:nvPicPr>
          <p:cNvPr id="20" name="Imagem 19" descr="Prato com comida sobre uma mesa&#10;&#10;O conteúdo gerado por IA pode estar incorreto.">
            <a:extLst>
              <a:ext uri="{FF2B5EF4-FFF2-40B4-BE49-F238E27FC236}">
                <a16:creationId xmlns:a16="http://schemas.microsoft.com/office/drawing/2014/main" id="{223D8FB1-6D11-5F46-754F-1595E6855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81428"/>
            <a:ext cx="3145807" cy="1778879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58832707-D4AB-3F8E-D65C-8CF1CE2BB8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pic>
        <p:nvPicPr>
          <p:cNvPr id="21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1E0BD8E9-D57C-8097-0E32-512D52239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8636" l="9524" r="8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275" y="6843148"/>
            <a:ext cx="225363" cy="23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0299C17F-5E13-81F7-6A89-6DABCEB77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87879" l="9091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131" y="555097"/>
            <a:ext cx="328712" cy="24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8B4E8FBA-CB72-A8EC-B2A4-DC8F0B6FC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95" b="89474" l="9091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057" y="2682567"/>
            <a:ext cx="240494" cy="20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692E414B-F719-3C7B-AC2C-D4CFB3C2C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88636" l="9524" r="88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408" y="4769987"/>
            <a:ext cx="219041" cy="23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345AC02A-55D5-FD0A-B8B5-C600A68A1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87879" l="9091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138" y="4769987"/>
            <a:ext cx="304233" cy="22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F3067D78-639B-5AC3-03A2-488E4185F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87879" l="9091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783" y="6843148"/>
            <a:ext cx="313015" cy="2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191.800+ 5 Sentidos fotos de stock, imagens e fotos royalty-free - iStock">
            <a:extLst>
              <a:ext uri="{FF2B5EF4-FFF2-40B4-BE49-F238E27FC236}">
                <a16:creationId xmlns:a16="http://schemas.microsoft.com/office/drawing/2014/main" id="{B7C59424-8FF6-B579-0B59-FD2DFD7F4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89474" l="9091" r="8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794" y="6843148"/>
            <a:ext cx="265087" cy="23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Campo com árvores&#10;&#10;O conteúdo gerado por IA pode estar incorreto.">
            <a:extLst>
              <a:ext uri="{FF2B5EF4-FFF2-40B4-BE49-F238E27FC236}">
                <a16:creationId xmlns:a16="http://schemas.microsoft.com/office/drawing/2014/main" id="{BBFB9CC6-6848-519F-D5F0-31EF45F47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744040"/>
            <a:ext cx="3171260" cy="1829579"/>
          </a:xfrm>
          <a:prstGeom prst="rect">
            <a:avLst/>
          </a:prstGeom>
        </p:spPr>
      </p:pic>
      <p:pic>
        <p:nvPicPr>
          <p:cNvPr id="9" name="Imagem 8" descr="Campo verde com árvores e montanha ao fundo&#10;&#10;O conteúdo gerado por IA pode estar incorreto.">
            <a:extLst>
              <a:ext uri="{FF2B5EF4-FFF2-40B4-BE49-F238E27FC236}">
                <a16:creationId xmlns:a16="http://schemas.microsoft.com/office/drawing/2014/main" id="{B91BED1D-CDB8-6DBB-FB9D-E369FF75B9D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2555" b="32730"/>
          <a:stretch>
            <a:fillRect/>
          </a:stretch>
        </p:blipFill>
        <p:spPr>
          <a:xfrm>
            <a:off x="-34255" y="6837555"/>
            <a:ext cx="3145806" cy="2016584"/>
          </a:xfrm>
          <a:prstGeom prst="rect">
            <a:avLst/>
          </a:prstGeom>
        </p:spPr>
      </p:pic>
      <p:pic>
        <p:nvPicPr>
          <p:cNvPr id="14" name="Imagem 13" descr="Mesa e cadeiras de madeira&#10;&#10;O conteúdo gerado por IA pode estar incorreto.">
            <a:extLst>
              <a:ext uri="{FF2B5EF4-FFF2-40B4-BE49-F238E27FC236}">
                <a16:creationId xmlns:a16="http://schemas.microsoft.com/office/drawing/2014/main" id="{20669FD2-B8B3-CC96-9C46-A3FE0F83C7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8508" y="4802092"/>
            <a:ext cx="3039035" cy="4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816BB20-0206-E8DD-E9F4-04B1B6A19606}"/>
              </a:ext>
            </a:extLst>
          </p:cNvPr>
          <p:cNvSpPr/>
          <p:nvPr/>
        </p:nvSpPr>
        <p:spPr>
          <a:xfrm>
            <a:off x="0" y="253999"/>
            <a:ext cx="812800" cy="28484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1AEC36-6E80-3EBC-C914-ED21CB5CF5F7}"/>
              </a:ext>
            </a:extLst>
          </p:cNvPr>
          <p:cNvSpPr txBox="1"/>
          <p:nvPr/>
        </p:nvSpPr>
        <p:spPr>
          <a:xfrm>
            <a:off x="31617" y="566205"/>
            <a:ext cx="679476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-15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r>
              <a:rPr lang="pt-BR" sz="27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Hospedagem em Cunha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894872A-80F3-E5AB-E021-A14DEA471C59}"/>
              </a:ext>
            </a:extLst>
          </p:cNvPr>
          <p:cNvSpPr txBox="1"/>
          <p:nvPr/>
        </p:nvSpPr>
        <p:spPr>
          <a:xfrm>
            <a:off x="465554" y="1088685"/>
            <a:ext cx="5951324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endParaRPr lang="pt-BR" sz="1100" dirty="0">
              <a:latin typeface="Avenir Next" panose="020B0503020202020204" pitchFamily="34" charset="0"/>
            </a:endParaRPr>
          </a:p>
          <a:p>
            <a:pPr algn="just"/>
            <a:r>
              <a:rPr lang="pt-BR" sz="1100" dirty="0">
                <a:latin typeface="Avenir Next" panose="020B0503020202020204" pitchFamily="34" charset="0"/>
              </a:rPr>
              <a:t>A hospedagem será na Pousada Vila de Cunha que oferece um refúgio acolhedor para quem busca se conectar com o que é simples e natural, com arquitetura charmosa e a hospitalidade típica do interior paulista. A nota no site do </a:t>
            </a:r>
            <a:r>
              <a:rPr lang="pt-BR" sz="1100" dirty="0" err="1">
                <a:latin typeface="Avenir Next" panose="020B0503020202020204" pitchFamily="34" charset="0"/>
              </a:rPr>
              <a:t>Booking.com</a:t>
            </a:r>
            <a:r>
              <a:rPr lang="pt-BR" sz="1100" dirty="0">
                <a:latin typeface="Avenir Next" panose="020B0503020202020204" pitchFamily="34" charset="0"/>
              </a:rPr>
              <a:t> é de 9.4, as pessoas que se hospedam nesta pousada recomendam a experiência. </a:t>
            </a:r>
          </a:p>
          <a:p>
            <a:pPr algn="just"/>
            <a:endParaRPr lang="pt-BR" sz="1100" dirty="0">
              <a:latin typeface="Avenir Next" panose="020B0503020202020204" pitchFamily="34" charset="0"/>
            </a:endParaRPr>
          </a:p>
          <a:p>
            <a:pPr algn="just"/>
            <a:r>
              <a:rPr lang="pt-BR" sz="1100" dirty="0">
                <a:latin typeface="Avenir Next" panose="020B0503020202020204" pitchFamily="34" charset="0"/>
              </a:rPr>
              <a:t>Ela fica localizada no centro do Município facilitando o acesso a lojas e restaurantes. </a:t>
            </a:r>
          </a:p>
        </p:txBody>
      </p:sp>
      <p:pic>
        <p:nvPicPr>
          <p:cNvPr id="8194" name="Picture 2" descr="Cama ou camas em um quarto em Vila de Cunha">
            <a:extLst>
              <a:ext uri="{FF2B5EF4-FFF2-40B4-BE49-F238E27FC236}">
                <a16:creationId xmlns:a16="http://schemas.microsoft.com/office/drawing/2014/main" id="{73DDCC61-A690-DBFA-88E2-F99211F7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54" y="5947781"/>
            <a:ext cx="2203785" cy="29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mida no hotel ou em algum lugar perto">
            <a:extLst>
              <a:ext uri="{FF2B5EF4-FFF2-40B4-BE49-F238E27FC236}">
                <a16:creationId xmlns:a16="http://schemas.microsoft.com/office/drawing/2014/main" id="{999AD0A5-5B93-8EE3-9F9B-BB97780B6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729" y="5947781"/>
            <a:ext cx="1659840" cy="29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m restaurante ou outro lugar para comer em Vila de Cunha">
            <a:extLst>
              <a:ext uri="{FF2B5EF4-FFF2-40B4-BE49-F238E27FC236}">
                <a16:creationId xmlns:a16="http://schemas.microsoft.com/office/drawing/2014/main" id="{4DA62BCC-E26D-D9F5-32FB-A65E7346D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959" y="5938253"/>
            <a:ext cx="1594252" cy="29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oto da galeria de Vila de Cunha em Cunha">
            <a:extLst>
              <a:ext uri="{FF2B5EF4-FFF2-40B4-BE49-F238E27FC236}">
                <a16:creationId xmlns:a16="http://schemas.microsoft.com/office/drawing/2014/main" id="{CFAE0305-074F-3E47-C209-E866A0ED0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91"/>
          <a:stretch>
            <a:fillRect/>
          </a:stretch>
        </p:blipFill>
        <p:spPr bwMode="auto">
          <a:xfrm>
            <a:off x="465554" y="2683458"/>
            <a:ext cx="2203785" cy="31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Uma área de estar em Vila de Cunha">
            <a:extLst>
              <a:ext uri="{FF2B5EF4-FFF2-40B4-BE49-F238E27FC236}">
                <a16:creationId xmlns:a16="http://schemas.microsoft.com/office/drawing/2014/main" id="{3826CBF2-1CDE-5190-0EDB-298E2084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730" y="2683458"/>
            <a:ext cx="3494148" cy="31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DE13A57C-B36C-C1B6-AD18-F2C713BE51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9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Gramado em frente a montanha&#10;&#10;O conteúdo gerado por IA pode estar incorreto.">
            <a:extLst>
              <a:ext uri="{FF2B5EF4-FFF2-40B4-BE49-F238E27FC236}">
                <a16:creationId xmlns:a16="http://schemas.microsoft.com/office/drawing/2014/main" id="{19ADDB3F-CD87-FEA8-F0D8-FCD4D345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61" y="0"/>
            <a:ext cx="6874521" cy="9147771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E315992-077C-F6D9-19DC-4521E4E8B690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6</a:t>
            </a:r>
          </a:p>
        </p:txBody>
      </p:sp>
      <p:pic>
        <p:nvPicPr>
          <p:cNvPr id="26" name="Espaço Reservado para Conteúdo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6A68024F-0764-5310-341B-A3AA940ED1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9" b="89189" l="9249" r="89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619" y="2942380"/>
            <a:ext cx="996071" cy="891090"/>
          </a:xfrm>
          <a:prstGeom prst="rect">
            <a:avLst/>
          </a:prstGeom>
        </p:spPr>
      </p:pic>
      <p:pic>
        <p:nvPicPr>
          <p:cNvPr id="28" name="Espaço Reservado para Conteúdo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9096AD41-26A5-1888-94E1-41076F408F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0155" l="9249" r="89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064" y="1745722"/>
            <a:ext cx="996071" cy="116572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5C601D90-ECF0-F219-9F27-CEA5DDB5392A}"/>
              </a:ext>
            </a:extLst>
          </p:cNvPr>
          <p:cNvSpPr txBox="1"/>
          <p:nvPr/>
        </p:nvSpPr>
        <p:spPr>
          <a:xfrm>
            <a:off x="1402275" y="1069771"/>
            <a:ext cx="511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Guia local especializada nos passeios e na história de Cunha, valorizando e fortalecendo o turismo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44860E6-C5C0-1D45-B99C-53903613FDE8}"/>
              </a:ext>
            </a:extLst>
          </p:cNvPr>
          <p:cNvSpPr txBox="1"/>
          <p:nvPr/>
        </p:nvSpPr>
        <p:spPr>
          <a:xfrm>
            <a:off x="1402275" y="2285071"/>
            <a:ext cx="527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Equipe            disponível durante toda viagem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FF2AB8D-4E84-263A-456D-451DE4763447}"/>
              </a:ext>
            </a:extLst>
          </p:cNvPr>
          <p:cNvSpPr txBox="1"/>
          <p:nvPr/>
        </p:nvSpPr>
        <p:spPr>
          <a:xfrm>
            <a:off x="1402275" y="3248446"/>
            <a:ext cx="5283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Seguro Viagem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4FAE068-0C66-4FFA-6316-7D81E3984D01}"/>
              </a:ext>
            </a:extLst>
          </p:cNvPr>
          <p:cNvSpPr txBox="1"/>
          <p:nvPr/>
        </p:nvSpPr>
        <p:spPr>
          <a:xfrm>
            <a:off x="1402275" y="4195587"/>
            <a:ext cx="5129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Brindes exclusivos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CBBEB3F-AAF0-15EE-9648-EC12E5F34723}"/>
              </a:ext>
            </a:extLst>
          </p:cNvPr>
          <p:cNvSpPr txBox="1"/>
          <p:nvPr/>
        </p:nvSpPr>
        <p:spPr>
          <a:xfrm>
            <a:off x="1402275" y="5186948"/>
            <a:ext cx="523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FF00"/>
                </a:solidFill>
                <a:latin typeface="Avenir Next" panose="020B0503020202020204" pitchFamily="34" charset="0"/>
              </a:rPr>
              <a:t>Viajando com a           você contribui com a comunidade local</a:t>
            </a:r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67428E54-DBCC-9596-EED2-D9A2D3D545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D3430C35-BD6E-B961-CEC9-E0C8740471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22" y="2006575"/>
            <a:ext cx="806038" cy="738664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3301F9BA-293E-5AD4-520F-AE148A4492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91" y="4944072"/>
            <a:ext cx="806038" cy="738664"/>
          </a:xfrm>
          <a:prstGeom prst="rect">
            <a:avLst/>
          </a:prstGeom>
        </p:spPr>
      </p:pic>
      <p:pic>
        <p:nvPicPr>
          <p:cNvPr id="7" name="Imagem 6" descr="Mesa com frutas e doces&#10;&#10;O conteúdo gerado por IA pode estar incorreto.">
            <a:extLst>
              <a:ext uri="{FF2B5EF4-FFF2-40B4-BE49-F238E27FC236}">
                <a16:creationId xmlns:a16="http://schemas.microsoft.com/office/drawing/2014/main" id="{57FB7580-66E7-2C90-B786-38A467C70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0765" y="7137425"/>
            <a:ext cx="1432700" cy="19102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Imagem 13" descr="Tigela com bolo&#10;&#10;O conteúdo gerado por IA pode estar incorreto.">
            <a:extLst>
              <a:ext uri="{FF2B5EF4-FFF2-40B4-BE49-F238E27FC236}">
                <a16:creationId xmlns:a16="http://schemas.microsoft.com/office/drawing/2014/main" id="{4C8322F0-8FC1-CD4B-B05D-7DC909402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842" y="7106712"/>
            <a:ext cx="1455735" cy="19409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7" name="Imagem 36" descr="Prato com comida sobre uma mesa&#10;&#10;O conteúdo gerado por IA pode estar incorreto.">
            <a:extLst>
              <a:ext uri="{FF2B5EF4-FFF2-40B4-BE49-F238E27FC236}">
                <a16:creationId xmlns:a16="http://schemas.microsoft.com/office/drawing/2014/main" id="{C5A188EF-3C60-AD30-1B07-21CBE0966D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5821" y="7137425"/>
            <a:ext cx="1432700" cy="19102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3" name="Imagem 42" descr="Mulher em frente a mesa com comida&#10;&#10;O conteúdo gerado por IA pode estar incorreto.">
            <a:extLst>
              <a:ext uri="{FF2B5EF4-FFF2-40B4-BE49-F238E27FC236}">
                <a16:creationId xmlns:a16="http://schemas.microsoft.com/office/drawing/2014/main" id="{DDBDDEC4-1934-C5B0-43C3-937B9C5836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228" r="16619" b="8882"/>
          <a:stretch>
            <a:fillRect/>
          </a:stretch>
        </p:blipFill>
        <p:spPr>
          <a:xfrm>
            <a:off x="5635708" y="7137424"/>
            <a:ext cx="1024450" cy="19102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074" name="Picture 2" descr="ícone de linha de guia de turismo 7230224 Vetor no Vecteezy">
            <a:extLst>
              <a:ext uri="{FF2B5EF4-FFF2-40B4-BE49-F238E27FC236}">
                <a16:creationId xmlns:a16="http://schemas.microsoft.com/office/drawing/2014/main" id="{8182B1B8-66EA-2B46-BA18-483607D6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9111" y1="27111" x2="37778" y2="56000"/>
                        <a14:foregroundMark x1="45333" y1="33778" x2="45333" y2="58222"/>
                        <a14:foregroundMark x1="56000" y1="72444" x2="28000" y2="72444"/>
                        <a14:foregroundMark x1="26222" y1="64889" x2="44444" y2="62667"/>
                        <a14:foregroundMark x1="44444" y1="62667" x2="60444" y2="63111"/>
                        <a14:foregroundMark x1="60889" y1="62667" x2="60444" y2="77778"/>
                        <a14:foregroundMark x1="64889" y1="66222" x2="67111" y2="80000"/>
                        <a14:foregroundMark x1="24444" y1="63556" x2="17333" y2="77333"/>
                        <a14:foregroundMark x1="27111" y1="80000" x2="44444" y2="80000"/>
                        <a14:foregroundMark x1="44444" y1="80000" x2="44889" y2="79556"/>
                        <a14:foregroundMark x1="52444" y1="25333" x2="36444" y2="23111"/>
                        <a14:foregroundMark x1="66222" y1="20000" x2="67111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850900"/>
            <a:ext cx="8826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85873AA-B188-5A00-BEEE-161E44EFA9A2}"/>
              </a:ext>
            </a:extLst>
          </p:cNvPr>
          <p:cNvGrpSpPr/>
          <p:nvPr/>
        </p:nvGrpSpPr>
        <p:grpSpPr>
          <a:xfrm>
            <a:off x="317122" y="4774914"/>
            <a:ext cx="1075260" cy="974364"/>
            <a:chOff x="372540" y="4927314"/>
            <a:chExt cx="1075260" cy="974364"/>
          </a:xfrm>
        </p:grpSpPr>
        <p:pic>
          <p:nvPicPr>
            <p:cNvPr id="24" name="Espaço Reservado para Conteúdo 4" descr="Interface gráfica do usuário, Site&#10;&#10;O conteúdo gerado por IA pode estar incorreto.">
              <a:extLst>
                <a:ext uri="{FF2B5EF4-FFF2-40B4-BE49-F238E27FC236}">
                  <a16:creationId xmlns:a16="http://schemas.microsoft.com/office/drawing/2014/main" id="{D83A9920-3685-DC29-1677-65FC76A4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77" b="89506" l="9249" r="89595">
                          <a14:foregroundMark x1="54913" y1="42593" x2="54913" y2="42593"/>
                          <a14:foregroundMark x1="61272" y1="77160" x2="6936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457200" y="4927314"/>
              <a:ext cx="990600" cy="9743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Espaço Reservado para Conteúdo 4" descr="Interface gráfica do usuário, Site&#10;&#10;O conteúdo gerado por IA pode estar incorreto.">
              <a:extLst>
                <a:ext uri="{FF2B5EF4-FFF2-40B4-BE49-F238E27FC236}">
                  <a16:creationId xmlns:a16="http://schemas.microsoft.com/office/drawing/2014/main" id="{B5561BFD-C970-2A9E-4ADD-167422F8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77" b="89506" l="9249" r="89595">
                          <a14:foregroundMark x1="61272" y1="77160" x2="69364" y2="59259"/>
                          <a14:backgroundMark x1="50289" y1="39506" x2="54335" y2="40123"/>
                          <a14:backgroundMark x1="54335" y1="39506" x2="57803" y2="48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2540" y="4933244"/>
              <a:ext cx="1004711" cy="9652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80" name="Picture 8" descr="Brindes icon: Mais de 2.237.463 ilustrações e desenhos stock licenciáveis e  livres de direitos | Shutterstock">
            <a:extLst>
              <a:ext uri="{FF2B5EF4-FFF2-40B4-BE49-F238E27FC236}">
                <a16:creationId xmlns:a16="http://schemas.microsoft.com/office/drawing/2014/main" id="{E710A705-22B7-C3FE-0D71-3F7048426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55000" r="95000">
                        <a14:foregroundMark x1="72667" y1="36667" x2="72667" y2="36667"/>
                        <a14:foregroundMark x1="78333" y1="46333" x2="78333" y2="46333"/>
                        <a14:foregroundMark x1="70667" y1="47333" x2="70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284018" y="3740727"/>
            <a:ext cx="1077191" cy="10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6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1B31BBB2-2B45-9379-9C14-021A7E1D2065}"/>
              </a:ext>
            </a:extLst>
          </p:cNvPr>
          <p:cNvSpPr txBox="1"/>
          <p:nvPr/>
        </p:nvSpPr>
        <p:spPr>
          <a:xfrm>
            <a:off x="31617" y="737935"/>
            <a:ext cx="679476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-15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r>
              <a:rPr lang="pt-BR" sz="27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que levar para a sua imersão?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18789C-1C7E-1221-C891-B419C0651300}"/>
              </a:ext>
            </a:extLst>
          </p:cNvPr>
          <p:cNvSpPr txBox="1"/>
          <p:nvPr/>
        </p:nvSpPr>
        <p:spPr>
          <a:xfrm>
            <a:off x="2511371" y="6039220"/>
            <a:ext cx="2357595" cy="2895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Documento com foto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Tênis ou bota para trilhas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Protetor solar e Repelente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Roupas leves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Calça de Trilha / Legging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Shorts e bermudas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Camisetas com proteção UV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Boné e chinelos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Capa de Chuva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Itens de higiene pessoal</a:t>
            </a:r>
          </a:p>
          <a:p>
            <a:pPr marL="171450" indent="-171450" algn="just">
              <a:lnSpc>
                <a:spcPts val="2020"/>
              </a:lnSpc>
              <a:buFont typeface="Wingdings" pitchFamily="2" charset="2"/>
              <a:buChar char="ü"/>
            </a:pPr>
            <a:r>
              <a:rPr lang="pt-BR" sz="1200" dirty="0">
                <a:latin typeface="Avenir Next" panose="020B0503020202020204" pitchFamily="34" charset="0"/>
              </a:rPr>
              <a:t>Carregador portátil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EEE58C-37DB-6A99-0E80-4A93732A1EFB}"/>
              </a:ext>
            </a:extLst>
          </p:cNvPr>
          <p:cNvSpPr txBox="1"/>
          <p:nvPr/>
        </p:nvSpPr>
        <p:spPr>
          <a:xfrm>
            <a:off x="5003782" y="6025572"/>
            <a:ext cx="1894028" cy="288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Alegria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Felicidade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Empatia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Gratidão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Paciência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Diversão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Alto Astral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Leveza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Bem estar</a:t>
            </a:r>
          </a:p>
          <a:p>
            <a:pPr marL="171450" indent="-171450" algn="just">
              <a:lnSpc>
                <a:spcPts val="2240"/>
              </a:lnSpc>
              <a:buClr>
                <a:schemeClr val="accent5">
                  <a:lumMod val="75000"/>
                </a:schemeClr>
              </a:buClr>
              <a:buSzPct val="75000"/>
              <a:buFont typeface="Fonte do Sistema Regular"/>
              <a:buChar char="🩵"/>
            </a:pPr>
            <a:r>
              <a:rPr lang="pt-BR" sz="1200" dirty="0">
                <a:latin typeface="Avenir Next" panose="020B0503020202020204" pitchFamily="34" charset="0"/>
              </a:rPr>
              <a:t>Respeito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9F17134-2B24-3E82-F145-FC48175FA7E3}"/>
              </a:ext>
            </a:extLst>
          </p:cNvPr>
          <p:cNvGrpSpPr/>
          <p:nvPr/>
        </p:nvGrpSpPr>
        <p:grpSpPr>
          <a:xfrm>
            <a:off x="271155" y="5727596"/>
            <a:ext cx="2087035" cy="3162404"/>
            <a:chOff x="-2319605" y="5059496"/>
            <a:chExt cx="2087035" cy="3162404"/>
          </a:xfrm>
          <a:solidFill>
            <a:srgbClr val="ED9900"/>
          </a:solidFill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7D1C321-81C2-B99E-31DE-39DB0D8D29B5}"/>
                </a:ext>
              </a:extLst>
            </p:cNvPr>
            <p:cNvSpPr/>
            <p:nvPr/>
          </p:nvSpPr>
          <p:spPr>
            <a:xfrm>
              <a:off x="-2319605" y="5059496"/>
              <a:ext cx="2087035" cy="3162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D600"/>
                </a:solidFill>
              </a:endParaRPr>
            </a:p>
          </p:txBody>
        </p:sp>
        <p:pic>
          <p:nvPicPr>
            <p:cNvPr id="22" name="Picture 2" descr="Aspas duplas, aspas em inglês Pontuação, aspas duplas, monocromático,  silhueta, Internet png | PNGWing">
              <a:extLst>
                <a:ext uri="{FF2B5EF4-FFF2-40B4-BE49-F238E27FC236}">
                  <a16:creationId xmlns:a16="http://schemas.microsoft.com/office/drawing/2014/main" id="{A19E9071-1593-D8A7-0DB0-41B3FA94C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63" b="93299" l="7336" r="89189">
                          <a14:foregroundMark x1="18919" y1="53608" x2="25097" y2="68557"/>
                          <a14:foregroundMark x1="7722" y1="61340" x2="7722" y2="68557"/>
                          <a14:foregroundMark x1="41699" y1="9278" x2="38996" y2="11856"/>
                          <a14:foregroundMark x1="84556" y1="16495" x2="72201" y2="29381"/>
                          <a14:foregroundMark x1="72201" y1="29381" x2="62934" y2="51031"/>
                          <a14:foregroundMark x1="62934" y1="51031" x2="67568" y2="71134"/>
                          <a14:foregroundMark x1="67568" y1="71134" x2="67568" y2="56701"/>
                          <a14:foregroundMark x1="23166" y1="91753" x2="31274" y2="93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2400" y="5140446"/>
              <a:ext cx="312532" cy="234098"/>
            </a:xfrm>
            <a:prstGeom prst="rect">
              <a:avLst/>
            </a:prstGeom>
            <a:grpFill/>
          </p:spPr>
        </p:pic>
        <p:pic>
          <p:nvPicPr>
            <p:cNvPr id="23" name="Picture 2" descr="Aspas duplas, aspas em inglês Pontuação, aspas duplas, monocromático,  silhueta, Internet png | PNGWing">
              <a:extLst>
                <a:ext uri="{FF2B5EF4-FFF2-40B4-BE49-F238E27FC236}">
                  <a16:creationId xmlns:a16="http://schemas.microsoft.com/office/drawing/2014/main" id="{DE5DFD91-63E3-3DA3-153D-9BB0E19B4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63" b="93299" l="7336" r="89189">
                          <a14:foregroundMark x1="18919" y1="53608" x2="25097" y2="68557"/>
                          <a14:foregroundMark x1="7722" y1="61340" x2="7722" y2="68557"/>
                          <a14:foregroundMark x1="41699" y1="9278" x2="38996" y2="11856"/>
                          <a14:foregroundMark x1="84556" y1="16495" x2="72201" y2="29381"/>
                          <a14:foregroundMark x1="72201" y1="29381" x2="62934" y2="51031"/>
                          <a14:foregroundMark x1="62934" y1="51031" x2="67568" y2="71134"/>
                          <a14:foregroundMark x1="67568" y1="71134" x2="67568" y2="56701"/>
                          <a14:foregroundMark x1="23166" y1="91753" x2="31274" y2="93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1445742" y="7939122"/>
              <a:ext cx="312532" cy="234098"/>
            </a:xfrm>
            <a:prstGeom prst="rect">
              <a:avLst/>
            </a:prstGeom>
            <a:grpFill/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954633-7F17-F41C-A01B-37907BF40331}"/>
              </a:ext>
            </a:extLst>
          </p:cNvPr>
          <p:cNvSpPr txBox="1"/>
          <p:nvPr/>
        </p:nvSpPr>
        <p:spPr>
          <a:xfrm>
            <a:off x="424336" y="5987709"/>
            <a:ext cx="178067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hora de fazer as malas confira nosso check list para ter certeza de que está levando tudo, principalmente a certeza de que terá experiências encantadoras 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17C5D98-CCB0-A240-1A40-423EAA07AC10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7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0E37EC2-5A8F-6216-689B-9588E695A8F8}"/>
              </a:ext>
            </a:extLst>
          </p:cNvPr>
          <p:cNvSpPr txBox="1"/>
          <p:nvPr/>
        </p:nvSpPr>
        <p:spPr>
          <a:xfrm>
            <a:off x="2653588" y="5485963"/>
            <a:ext cx="194354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-15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algn="l"/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mala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25F3CC7-528F-1A82-DE5F-E1F55295C682}"/>
              </a:ext>
            </a:extLst>
          </p:cNvPr>
          <p:cNvSpPr txBox="1"/>
          <p:nvPr/>
        </p:nvSpPr>
        <p:spPr>
          <a:xfrm>
            <a:off x="4973188" y="5485963"/>
            <a:ext cx="161365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 spc="-15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algn="l"/>
            <a:r>
              <a:rPr lang="pt-BR" sz="2000" dirty="0">
                <a:solidFill>
                  <a:srgbClr val="ED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alma</a:t>
            </a:r>
          </a:p>
        </p:txBody>
      </p:sp>
      <p:pic>
        <p:nvPicPr>
          <p:cNvPr id="33" name="Imagem 32" descr="Logotipo&#10;&#10;O conteúdo gerado por IA pode estar incorreto.">
            <a:extLst>
              <a:ext uri="{FF2B5EF4-FFF2-40B4-BE49-F238E27FC236}">
                <a16:creationId xmlns:a16="http://schemas.microsoft.com/office/drawing/2014/main" id="{0030D066-622C-E014-B746-2CB1E8B956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6BC76E8-942C-3589-1F0E-7606F90079FD}"/>
              </a:ext>
            </a:extLst>
          </p:cNvPr>
          <p:cNvSpPr txBox="1"/>
          <p:nvPr/>
        </p:nvSpPr>
        <p:spPr>
          <a:xfrm>
            <a:off x="45265" y="4955963"/>
            <a:ext cx="677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" panose="020B0503020202020204" pitchFamily="34" charset="0"/>
              </a:rPr>
              <a:t>  Busque sempre aguçar os sentidos para aproveitar ao máximo essa experiência</a:t>
            </a:r>
            <a:r>
              <a:rPr lang="pt-BR" sz="1000" i="1" dirty="0">
                <a:latin typeface="Avenir Next" panose="020B0503020202020204" pitchFamily="34" charset="0"/>
              </a:rPr>
              <a:t>. </a:t>
            </a:r>
          </a:p>
        </p:txBody>
      </p:sp>
      <p:pic>
        <p:nvPicPr>
          <p:cNvPr id="9" name="Imagem 8" descr="Flor rosa com folhas verdes&#10;&#10;O conteúdo gerado por IA pode estar incorreto.">
            <a:extLst>
              <a:ext uri="{FF2B5EF4-FFF2-40B4-BE49-F238E27FC236}">
                <a16:creationId xmlns:a16="http://schemas.microsoft.com/office/drawing/2014/main" id="{73F79A31-4801-F2F1-FBFA-7FBCF6D747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498"/>
          <a:stretch>
            <a:fillRect/>
          </a:stretch>
        </p:blipFill>
        <p:spPr>
          <a:xfrm>
            <a:off x="-29672" y="1412813"/>
            <a:ext cx="6927481" cy="39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po verde com árvores e montanha ao fundo&#10;&#10;O conteúdo gerado por IA pode estar incorreto.">
            <a:extLst>
              <a:ext uri="{FF2B5EF4-FFF2-40B4-BE49-F238E27FC236}">
                <a16:creationId xmlns:a16="http://schemas.microsoft.com/office/drawing/2014/main" id="{ABA49A79-FF4C-199A-69E2-341F28CDB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06" y="-48977"/>
            <a:ext cx="6894731" cy="91929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67F988-492B-BACD-4BCF-A279C8EE35E6}"/>
              </a:ext>
            </a:extLst>
          </p:cNvPr>
          <p:cNvSpPr txBox="1"/>
          <p:nvPr/>
        </p:nvSpPr>
        <p:spPr>
          <a:xfrm>
            <a:off x="1" y="5528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-150" dirty="0">
                <a:solidFill>
                  <a:schemeClr val="bg1"/>
                </a:solidFill>
              </a:rPr>
              <a:t>Invista nesta experiência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3F63CD-40D3-CF1B-B937-43F09D41F4D5}"/>
              </a:ext>
            </a:extLst>
          </p:cNvPr>
          <p:cNvSpPr txBox="1"/>
          <p:nvPr/>
        </p:nvSpPr>
        <p:spPr>
          <a:xfrm>
            <a:off x="168081" y="1562555"/>
            <a:ext cx="6539033" cy="367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300" b="1" i="1" dirty="0">
                <a:solidFill>
                  <a:schemeClr val="bg1"/>
                </a:solidFill>
                <a:latin typeface="Avenir Next" panose="020B0503020202020204" pitchFamily="34" charset="0"/>
              </a:rPr>
              <a:t>VEJA AS CONDIÇÕES EXCLUSIVAS E ESPECIAIS QUE PREPARAMOS PARA VOCÊ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AD7557-1E0D-CAA8-8D1F-EC5941A7A01C}"/>
              </a:ext>
            </a:extLst>
          </p:cNvPr>
          <p:cNvSpPr txBox="1"/>
          <p:nvPr/>
        </p:nvSpPr>
        <p:spPr>
          <a:xfrm>
            <a:off x="283064" y="5797754"/>
            <a:ext cx="6328048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PAGAMENTO VIA </a:t>
            </a:r>
            <a:r>
              <a:rPr lang="pt-BR" sz="1600" b="1" i="1" spc="3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LINK DE PAGAMENTO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A25863-50E7-2793-33B7-256E560478D7}"/>
              </a:ext>
            </a:extLst>
          </p:cNvPr>
          <p:cNvSpPr txBox="1"/>
          <p:nvPr/>
        </p:nvSpPr>
        <p:spPr>
          <a:xfrm>
            <a:off x="1431761" y="6317272"/>
            <a:ext cx="4030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i="1" dirty="0">
                <a:solidFill>
                  <a:schemeClr val="bg1"/>
                </a:solidFill>
                <a:latin typeface="Avenir Next" panose="020B0503020202020204" pitchFamily="34" charset="0"/>
              </a:rPr>
              <a:t>PAGAMENTO À VISTA E ENTRADA SOMENTE NO PIX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6068C27-9499-AAF5-AF50-5064ED842350}"/>
              </a:ext>
            </a:extLst>
          </p:cNvPr>
          <p:cNvSpPr txBox="1"/>
          <p:nvPr/>
        </p:nvSpPr>
        <p:spPr>
          <a:xfrm>
            <a:off x="554976" y="7375639"/>
            <a:ext cx="5686049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Avenir Next" panose="020B0503020202020204" pitchFamily="34" charset="0"/>
              </a:rPr>
              <a:t>Escolha a opção que melhor se aplica a você ou 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Avenir Next" panose="020B0503020202020204" pitchFamily="34" charset="0"/>
              </a:rPr>
              <a:t>entre em contato conosco           11 98954 0170</a:t>
            </a: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72041EE9-DFDA-522A-0BAE-C4A6B37E5E26}"/>
              </a:ext>
            </a:extLst>
          </p:cNvPr>
          <p:cNvSpPr/>
          <p:nvPr/>
        </p:nvSpPr>
        <p:spPr>
          <a:xfrm>
            <a:off x="2500405" y="2307484"/>
            <a:ext cx="1846428" cy="1536699"/>
          </a:xfrm>
          <a:prstGeom prst="roundRect">
            <a:avLst>
              <a:gd name="adj" fmla="val 2376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atin typeface="Aharoni" panose="02010803020104030203" pitchFamily="2" charset="-79"/>
                <a:cs typeface="Aharoni" panose="02010803020104030203" pitchFamily="2" charset="-79"/>
              </a:rPr>
              <a:t>VALOR À VISTA</a:t>
            </a:r>
          </a:p>
          <a:p>
            <a:pPr algn="ctr"/>
            <a:r>
              <a:rPr lang="pt-BR" sz="1400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pt-BR" sz="1200" dirty="0">
                <a:latin typeface="Aharoni" panose="02010803020104030203" pitchFamily="2" charset="-79"/>
                <a:cs typeface="Aharoni" panose="02010803020104030203" pitchFamily="2" charset="-79"/>
              </a:rPr>
              <a:t>CHEQUE) </a:t>
            </a:r>
            <a:r>
              <a:rPr lang="pt-BR" sz="1600" b="1" dirty="0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2</a:t>
            </a:r>
            <a:r>
              <a:rPr lang="pt-BR" sz="1200" b="1" dirty="0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x</a:t>
            </a:r>
            <a:r>
              <a:rPr lang="pt-BR" sz="1050" b="1" dirty="0">
                <a:latin typeface="Eurostile" panose="020B0504020202050204" pitchFamily="34" charset="77"/>
                <a:cs typeface="Aharoni" panose="02010803020104030203" pitchFamily="2" charset="-79"/>
              </a:rPr>
              <a:t> </a:t>
            </a:r>
          </a:p>
          <a:p>
            <a:pPr algn="ctr"/>
            <a:endParaRPr lang="pt-BR" sz="1050" b="1" dirty="0">
              <a:latin typeface="Eurostile" panose="020B0504020202050204" pitchFamily="34" charset="77"/>
              <a:cs typeface="Aharoni" panose="02010803020104030203" pitchFamily="2" charset="-79"/>
            </a:endParaRPr>
          </a:p>
          <a:p>
            <a:pPr algn="ctr"/>
            <a:r>
              <a:rPr lang="pt-BR" b="1" dirty="0" err="1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R</a:t>
            </a:r>
            <a:r>
              <a:rPr lang="pt-BR" b="1" dirty="0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$ 948,00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1852E9F-5E9C-AC92-4D59-850BCD23153D}"/>
              </a:ext>
            </a:extLst>
          </p:cNvPr>
          <p:cNvSpPr/>
          <p:nvPr/>
        </p:nvSpPr>
        <p:spPr>
          <a:xfrm>
            <a:off x="0" y="254000"/>
            <a:ext cx="812800" cy="25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800" dirty="0"/>
              <a:t>PAG 8</a:t>
            </a:r>
          </a:p>
        </p:txBody>
      </p:sp>
      <p:pic>
        <p:nvPicPr>
          <p:cNvPr id="27" name="Imagem 26" descr="Logotipo&#10;&#10;O conteúdo gerado por IA pode estar incorreto.">
            <a:extLst>
              <a:ext uri="{FF2B5EF4-FFF2-40B4-BE49-F238E27FC236}">
                <a16:creationId xmlns:a16="http://schemas.microsoft.com/office/drawing/2014/main" id="{547F8E7C-8B3C-0D95-5C4A-20248D367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3" y="-179082"/>
            <a:ext cx="1222334" cy="11201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6C5895-35AF-200B-5F26-0CF8E514822D}"/>
              </a:ext>
            </a:extLst>
          </p:cNvPr>
          <p:cNvSpPr txBox="1"/>
          <p:nvPr/>
        </p:nvSpPr>
        <p:spPr>
          <a:xfrm>
            <a:off x="5613" y="8504208"/>
            <a:ext cx="6858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i="1" dirty="0">
                <a:solidFill>
                  <a:srgbClr val="FFFF00"/>
                </a:solidFill>
                <a:latin typeface="Avenir Next Ultra Light" panose="020B0203020202020204" pitchFamily="34" charset="77"/>
              </a:rPr>
              <a:t> </a:t>
            </a:r>
            <a:r>
              <a:rPr lang="pt-BR" sz="1000" b="1" i="1" dirty="0">
                <a:solidFill>
                  <a:srgbClr val="FFFF00"/>
                </a:solidFill>
                <a:latin typeface="Avenir Next Ultra Light" panose="020B0203020202020204" pitchFamily="34" charset="77"/>
              </a:rPr>
              <a:t>A programação e as datas indicadas podem sofrer alterações por motivos operacionais, </a:t>
            </a:r>
          </a:p>
          <a:p>
            <a:pPr algn="ctr"/>
            <a:r>
              <a:rPr lang="pt-BR" sz="1000" b="1" i="1" dirty="0">
                <a:solidFill>
                  <a:srgbClr val="FFFF00"/>
                </a:solidFill>
                <a:latin typeface="Avenir Next Ultra Light" panose="020B0203020202020204" pitchFamily="34" charset="77"/>
              </a:rPr>
              <a:t>climáticos ou outros imprevistos, sem que isso impacte a qualidade da experiência. </a:t>
            </a:r>
          </a:p>
          <a:p>
            <a:pPr algn="ctr"/>
            <a:r>
              <a:rPr lang="pt-BR" sz="1000" b="1" i="1" dirty="0">
                <a:solidFill>
                  <a:srgbClr val="FFFF00"/>
                </a:solidFill>
                <a:latin typeface="Avenir Next Ultra Light" panose="020B0203020202020204" pitchFamily="34" charset="77"/>
              </a:rPr>
              <a:t>Em caso de alterações, nossos clientes serão previamente comunicados.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47C12E-A69D-A11C-4A82-CD48951D2BD5}"/>
              </a:ext>
            </a:extLst>
          </p:cNvPr>
          <p:cNvSpPr txBox="1"/>
          <p:nvPr/>
        </p:nvSpPr>
        <p:spPr>
          <a:xfrm>
            <a:off x="1608567" y="4074189"/>
            <a:ext cx="3651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FFFF00"/>
                </a:solidFill>
                <a:latin typeface="Avenir Next" panose="020B0503020202020204" pitchFamily="34" charset="0"/>
              </a:rPr>
              <a:t>Preços</a:t>
            </a:r>
            <a:r>
              <a:rPr lang="pt-BR" sz="1200" i="1" dirty="0">
                <a:solidFill>
                  <a:srgbClr val="FFFF00"/>
                </a:solidFill>
                <a:latin typeface="Avenir Next" panose="020B0503020202020204" pitchFamily="34" charset="0"/>
              </a:rPr>
              <a:t> </a:t>
            </a:r>
            <a:r>
              <a:rPr lang="pt-BR" sz="1600" b="1" i="1" dirty="0">
                <a:solidFill>
                  <a:srgbClr val="FFFF00"/>
                </a:solidFill>
                <a:latin typeface="Avenir Next" panose="020B0503020202020204" pitchFamily="34" charset="0"/>
              </a:rPr>
              <a:t>por pessoa em quarto duplo</a:t>
            </a:r>
          </a:p>
        </p:txBody>
      </p:sp>
      <p:pic>
        <p:nvPicPr>
          <p:cNvPr id="2050" name="Picture 2" descr="Logotipo whatsapp Imagens – Download Grátis no Freepik">
            <a:extLst>
              <a:ext uri="{FF2B5EF4-FFF2-40B4-BE49-F238E27FC236}">
                <a16:creationId xmlns:a16="http://schemas.microsoft.com/office/drawing/2014/main" id="{F1BAE52C-4FA3-91B0-DE2C-ACAEFE64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667" y1="39111" x2="50667" y2="53778"/>
                        <a14:foregroundMark x1="50667" y1="53778" x2="45333" y2="43556"/>
                        <a14:foregroundMark x1="59556" y1="34667" x2="67111" y2="49778"/>
                        <a14:foregroundMark x1="67111" y1="49778" x2="59556" y2="64889"/>
                        <a14:foregroundMark x1="59556" y1="64889" x2="42667" y2="67111"/>
                        <a14:foregroundMark x1="42667" y1="67111" x2="32889" y2="52000"/>
                        <a14:foregroundMark x1="32889" y1="52000" x2="35111" y2="33333"/>
                        <a14:foregroundMark x1="35111" y1="33333" x2="56444" y2="30667"/>
                        <a14:foregroundMark x1="56444" y1="30667" x2="6355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2" y="7625445"/>
            <a:ext cx="644978" cy="64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93D1B9A9-0C27-42C2-8366-69F93BBDB59C}"/>
              </a:ext>
            </a:extLst>
          </p:cNvPr>
          <p:cNvSpPr/>
          <p:nvPr/>
        </p:nvSpPr>
        <p:spPr>
          <a:xfrm>
            <a:off x="4686937" y="2307484"/>
            <a:ext cx="1730509" cy="1535803"/>
          </a:xfrm>
          <a:prstGeom prst="roundRect">
            <a:avLst>
              <a:gd name="adj" fmla="val 2376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pt-BR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PARCELADO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3</a:t>
            </a:r>
            <a:r>
              <a:rPr lang="pt-BR" sz="1400" b="1" dirty="0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x</a:t>
            </a:r>
            <a:r>
              <a:rPr lang="pt-BR" sz="1400" b="1" dirty="0">
                <a:solidFill>
                  <a:schemeClr val="bg1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 </a:t>
            </a:r>
          </a:p>
          <a:p>
            <a:pPr algn="ctr"/>
            <a:endParaRPr lang="pt-BR" sz="1400" b="1" dirty="0">
              <a:solidFill>
                <a:schemeClr val="bg1"/>
              </a:solidFill>
              <a:latin typeface="Eurostile" panose="020B0504020202050204" pitchFamily="34" charset="77"/>
              <a:cs typeface="Aharoni" panose="02010803020104030203" pitchFamily="2" charset="-79"/>
            </a:endParaRPr>
          </a:p>
          <a:p>
            <a:pPr algn="ctr"/>
            <a:r>
              <a:rPr lang="pt-BR" b="1" dirty="0" err="1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R</a:t>
            </a:r>
            <a:r>
              <a:rPr lang="pt-BR" b="1" dirty="0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$ 632,00</a:t>
            </a:r>
          </a:p>
          <a:p>
            <a:pPr algn="ctr"/>
            <a:endParaRPr lang="pt-BR" sz="1400" b="1" dirty="0">
              <a:solidFill>
                <a:schemeClr val="bg1"/>
              </a:solidFill>
              <a:latin typeface="Eurostile" panose="020B0504020202050204" pitchFamily="34" charset="77"/>
              <a:cs typeface="Aharoni" panose="02010803020104030203" pitchFamily="2" charset="-79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37A4C167-CE38-01D2-7C2D-22EA983D1685}"/>
              </a:ext>
            </a:extLst>
          </p:cNvPr>
          <p:cNvSpPr/>
          <p:nvPr/>
        </p:nvSpPr>
        <p:spPr>
          <a:xfrm>
            <a:off x="313873" y="2307484"/>
            <a:ext cx="1846428" cy="1536699"/>
          </a:xfrm>
          <a:prstGeom prst="roundRect">
            <a:avLst>
              <a:gd name="adj" fmla="val 2376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atin typeface="Aharoni" panose="02010803020104030203" pitchFamily="2" charset="-79"/>
                <a:cs typeface="Aharoni" panose="02010803020104030203" pitchFamily="2" charset="-79"/>
              </a:rPr>
              <a:t>VALOR À VISTA</a:t>
            </a:r>
          </a:p>
          <a:p>
            <a:pPr algn="ctr"/>
            <a:r>
              <a:rPr lang="pt-BR" sz="1400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pt-BR" sz="1200" dirty="0">
                <a:latin typeface="Aharoni" panose="02010803020104030203" pitchFamily="2" charset="-79"/>
                <a:cs typeface="Aharoni" panose="02010803020104030203" pitchFamily="2" charset="-79"/>
              </a:rPr>
              <a:t>SOMENTE NO PIX)</a:t>
            </a:r>
            <a:endParaRPr lang="pt-BR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pt-BR" sz="1050" b="1" dirty="0">
                <a:latin typeface="Eurostile" panose="020B0504020202050204" pitchFamily="34" charset="77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pt-BR" b="1" dirty="0" err="1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R</a:t>
            </a:r>
            <a:r>
              <a:rPr lang="pt-BR" b="1" dirty="0">
                <a:solidFill>
                  <a:srgbClr val="FFC000"/>
                </a:solidFill>
                <a:latin typeface="Eurostile" panose="020B0504020202050204" pitchFamily="34" charset="77"/>
                <a:cs typeface="Aharoni" panose="02010803020104030203" pitchFamily="2" charset="-79"/>
              </a:rPr>
              <a:t>$ 1.770,00</a:t>
            </a:r>
          </a:p>
        </p:txBody>
      </p:sp>
    </p:spTree>
    <p:extLst>
      <p:ext uri="{BB962C8B-B14F-4D97-AF65-F5344CB8AC3E}">
        <p14:creationId xmlns:p14="http://schemas.microsoft.com/office/powerpoint/2010/main" val="1863233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12700</TotalTime>
  <Words>899</Words>
  <Application>Microsoft Macintosh PowerPoint</Application>
  <PresentationFormat>Transparência</PresentationFormat>
  <Paragraphs>107</Paragraphs>
  <Slides>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23" baseType="lpstr">
      <vt:lpstr>Abadi</vt:lpstr>
      <vt:lpstr>Aharoni</vt:lpstr>
      <vt:lpstr>Aptos</vt:lpstr>
      <vt:lpstr>Aptos Display</vt:lpstr>
      <vt:lpstr>Arial</vt:lpstr>
      <vt:lpstr>Avenir Next</vt:lpstr>
      <vt:lpstr>Avenir Next Medium</vt:lpstr>
      <vt:lpstr>Avenir Next Ultra Light</vt:lpstr>
      <vt:lpstr>Berlin Sans FB</vt:lpstr>
      <vt:lpstr>DIN Condensed</vt:lpstr>
      <vt:lpstr>Eurostile</vt:lpstr>
      <vt:lpstr>Fonte do Sistema Regular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47</cp:revision>
  <dcterms:created xsi:type="dcterms:W3CDTF">2025-07-15T20:23:47Z</dcterms:created>
  <dcterms:modified xsi:type="dcterms:W3CDTF">2026-03-13T18:36:29Z</dcterms:modified>
</cp:coreProperties>
</file>